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8" r:id="rId3"/>
    <p:sldId id="257" r:id="rId4"/>
    <p:sldId id="258" r:id="rId5"/>
    <p:sldId id="259" r:id="rId6"/>
    <p:sldId id="260" r:id="rId7"/>
    <p:sldId id="277" r:id="rId8"/>
    <p:sldId id="261" r:id="rId9"/>
    <p:sldId id="279" r:id="rId10"/>
    <p:sldId id="278" r:id="rId11"/>
    <p:sldId id="281" r:id="rId12"/>
    <p:sldId id="262" r:id="rId13"/>
    <p:sldId id="280" r:id="rId14"/>
    <p:sldId id="266" r:id="rId15"/>
    <p:sldId id="282" r:id="rId16"/>
    <p:sldId id="267" r:id="rId17"/>
    <p:sldId id="270" r:id="rId18"/>
    <p:sldId id="272" r:id="rId19"/>
    <p:sldId id="273" r:id="rId20"/>
    <p:sldId id="283" r:id="rId21"/>
    <p:sldId id="269" r:id="rId22"/>
    <p:sldId id="274" r:id="rId23"/>
    <p:sldId id="275" r:id="rId24"/>
    <p:sldId id="271" r:id="rId25"/>
    <p:sldId id="27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44" autoAdjust="0"/>
    <p:restoredTop sz="94690"/>
  </p:normalViewPr>
  <p:slideViewPr>
    <p:cSldViewPr snapToGrid="0" snapToObjects="1">
      <p:cViewPr varScale="1">
        <p:scale>
          <a:sx n="68" d="100"/>
          <a:sy n="68" d="100"/>
        </p:scale>
        <p:origin x="7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31A7584-6F33-3A42-8018-CCCB134FA68C}" type="datetimeFigureOut">
              <a:rPr lang="en-US" smtClean="0"/>
              <a:t>12/12/2016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0441031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1A7584-6F33-3A42-8018-CCCB134FA68C}" type="datetimeFigureOut">
              <a:rPr lang="en-US" smtClean="0"/>
              <a:t>12/12/2016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511930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1A7584-6F33-3A42-8018-CCCB134FA68C}" type="datetimeFigureOut">
              <a:rPr lang="en-US" smtClean="0"/>
              <a:t>12/12/2016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9929148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1A7584-6F33-3A42-8018-CCCB134FA68C}" type="datetimeFigureOut">
              <a:rPr lang="en-US" smtClean="0"/>
              <a:t>12/12/2016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28597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1A7584-6F33-3A42-8018-CCCB134FA68C}" type="datetimeFigureOut">
              <a:rPr lang="en-US" smtClean="0"/>
              <a:t>12/12/2016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749278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1A7584-6F33-3A42-8018-CCCB134FA68C}" type="datetimeFigureOut">
              <a:rPr lang="en-US" smtClean="0"/>
              <a:t>12/12/2016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077630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31A7584-6F33-3A42-8018-CCCB134FA68C}" type="datetimeFigureOut">
              <a:rPr lang="en-US" smtClean="0"/>
              <a:t>12/12/2016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2007159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1A7584-6F33-3A42-8018-CCCB134FA68C}" type="datetimeFigureOut">
              <a:rPr lang="en-US" smtClean="0"/>
              <a:t>12/12/2016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657278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1A7584-6F33-3A42-8018-CCCB134FA68C}" type="datetimeFigureOut">
              <a:rPr lang="en-US" smtClean="0"/>
              <a:t>12/12/2016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017032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31A7584-6F33-3A42-8018-CCCB134FA68C}" type="datetimeFigureOut">
              <a:rPr lang="en-US" smtClean="0"/>
              <a:t>12/12/2016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1447704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31A7584-6F33-3A42-8018-CCCB134FA68C}" type="datetimeFigureOut">
              <a:rPr lang="en-US" smtClean="0"/>
              <a:t>12/12/2016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AE74ED-3C88-D54A-B6D9-C86D15651C23}" type="slidenum">
              <a:rPr lang="en-US" smtClean="0"/>
              <a:t>‹#›</a:t>
            </a:fld>
            <a:endParaRPr lang="en-US"/>
          </a:p>
        </p:txBody>
      </p:sp>
    </p:spTree>
    <p:extLst>
      <p:ext uri="{BB962C8B-B14F-4D97-AF65-F5344CB8AC3E}">
        <p14:creationId xmlns:p14="http://schemas.microsoft.com/office/powerpoint/2010/main" val="582096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1A7584-6F33-3A42-8018-CCCB134FA68C}" type="datetimeFigureOut">
              <a:rPr lang="en-US" smtClean="0"/>
              <a:t>12/12/2016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AE74ED-3C88-D54A-B6D9-C86D15651C23}" type="slidenum">
              <a:rPr lang="en-US" smtClean="0"/>
              <a:t>‹#›</a:t>
            </a:fld>
            <a:endParaRPr lang="en-US"/>
          </a:p>
        </p:txBody>
      </p:sp>
    </p:spTree>
    <p:extLst>
      <p:ext uri="{BB962C8B-B14F-4D97-AF65-F5344CB8AC3E}">
        <p14:creationId xmlns:p14="http://schemas.microsoft.com/office/powerpoint/2010/main" val="10926504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hyperlink" Target="http://www.mpi-sws.org/~gummadi/papers/wosn23-viswanath.pdf"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hyperlink" Target="http://www.mpi-sws.org/~gummadi/papers/wosn23-viswanath.pdf" TargetMode="External"/><Relationship Id="rId4" Type="http://schemas.openxmlformats.org/officeDocument/2006/relationships/hyperlink" Target="https://icon.colorado.edu/#!/networks" TargetMode="Externa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hyperlink" Target="http://www.mpi-sws.org/~gummadi/papers/wosn23-viswanath.pdf"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hyperlink" Target="http://socialnetworks.mpi-sws.org/data-wosn2009.html" TargetMode="External"/><Relationship Id="rId4" Type="http://schemas.openxmlformats.org/officeDocument/2006/relationships/hyperlink" Target="http://konect.uni-koblenz.de/networks/facebook-wosn-wal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Facebook Data Exploratory Analysis</a:t>
            </a:r>
            <a:br>
              <a:rPr lang="en-US" dirty="0"/>
            </a:br>
            <a:endParaRPr lang="en-US" dirty="0"/>
          </a:p>
        </p:txBody>
      </p:sp>
      <p:sp>
        <p:nvSpPr>
          <p:cNvPr id="3" name="Subtitle 2"/>
          <p:cNvSpPr>
            <a:spLocks noGrp="1"/>
          </p:cNvSpPr>
          <p:nvPr>
            <p:ph type="subTitle" idx="1"/>
          </p:nvPr>
        </p:nvSpPr>
        <p:spPr/>
        <p:txBody>
          <a:bodyPr/>
          <a:lstStyle/>
          <a:p>
            <a:pPr algn="r"/>
            <a:r>
              <a:rPr lang="en-US" i="1" dirty="0"/>
              <a:t>Team Member Name: </a:t>
            </a:r>
            <a:r>
              <a:rPr lang="en-US" b="1" i="1" dirty="0" err="1"/>
              <a:t>Sneha</a:t>
            </a:r>
            <a:r>
              <a:rPr lang="en-US" b="1" i="1" dirty="0"/>
              <a:t> </a:t>
            </a:r>
            <a:r>
              <a:rPr lang="en-US" b="1" i="1" dirty="0" err="1"/>
              <a:t>Godbole</a:t>
            </a:r>
            <a:endParaRPr lang="en-US" i="1" dirty="0"/>
          </a:p>
          <a:p>
            <a:pPr algn="r"/>
            <a:r>
              <a:rPr lang="en-US" i="1" dirty="0"/>
              <a:t>Email id: </a:t>
            </a:r>
            <a:r>
              <a:rPr lang="en-US" b="1" i="1" dirty="0" err="1"/>
              <a:t>snegodbo@umail.iu.edu</a:t>
            </a:r>
            <a:endParaRPr lang="en-US" i="1" dirty="0"/>
          </a:p>
          <a:p>
            <a:pPr algn="r"/>
            <a:endParaRPr lang="en-US" dirty="0"/>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52359045"/>
      </p:ext>
    </p:extLst>
  </p:cSld>
  <p:clrMapOvr>
    <a:masterClrMapping/>
  </p:clrMapOvr>
  <mc:AlternateContent xmlns:mc="http://schemas.openxmlformats.org/markup-compatibility/2006">
    <mc:Choice xmlns:p14="http://schemas.microsoft.com/office/powerpoint/2010/main" Requires="p14">
      <p:transition spd="slow" p14:dur="2000" advTm="20039"/>
    </mc:Choice>
    <mc:Fallback>
      <p:transition spd="slow" advTm="20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normAutofit/>
          </a:bodyPr>
          <a:lstStyle/>
          <a:p>
            <a:r>
              <a:rPr lang="en-US" dirty="0"/>
              <a:t>Most popular user in activity network.</a:t>
            </a:r>
          </a:p>
          <a:p>
            <a:pPr lvl="1"/>
            <a:r>
              <a:rPr lang="en-US" dirty="0"/>
              <a:t>I analyzed the activity network, and got insight on a most popular user/s based on “</a:t>
            </a:r>
            <a:r>
              <a:rPr lang="en-US" u="sng" dirty="0"/>
              <a:t>most number of incoming Facebook wall interactions</a:t>
            </a:r>
            <a:r>
              <a:rPr lang="en-US" dirty="0"/>
              <a:t>”.</a:t>
            </a:r>
          </a:p>
          <a:p>
            <a:pPr lvl="1"/>
            <a:endParaRPr lang="en-US" dirty="0"/>
          </a:p>
          <a:p>
            <a:pPr lvl="1"/>
            <a:r>
              <a:rPr lang="en-US" dirty="0"/>
              <a:t>This was implemented by writing a custom function using preprocessed dataset as an input, and generating popular user/s as an output in a chart.</a:t>
            </a:r>
          </a:p>
          <a:p>
            <a:pPr lvl="1"/>
            <a:endParaRPr lang="en-US" dirty="0"/>
          </a:p>
          <a:p>
            <a:pPr lvl="1"/>
            <a:r>
              <a:rPr lang="en-US" dirty="0"/>
              <a:t>I plotted this pattern on a bar chart and the observations are present in following section.</a:t>
            </a:r>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916259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lstStyle/>
          <a:p>
            <a:r>
              <a:rPr lang="en-US" dirty="0"/>
              <a:t>Most active user in activity network.</a:t>
            </a:r>
          </a:p>
          <a:p>
            <a:pPr lvl="1"/>
            <a:r>
              <a:rPr lang="en-US" dirty="0"/>
              <a:t>I analyzed the activity network, and got insight on a most active user/s based on “</a:t>
            </a:r>
            <a:r>
              <a:rPr lang="en-US" u="sng" dirty="0"/>
              <a:t>most number of Facebook wall interactions initiated by a user</a:t>
            </a:r>
            <a:r>
              <a:rPr lang="en-US" dirty="0"/>
              <a:t>”.</a:t>
            </a:r>
          </a:p>
          <a:p>
            <a:pPr lvl="1"/>
            <a:endParaRPr lang="en-US" dirty="0"/>
          </a:p>
          <a:p>
            <a:pPr lvl="1"/>
            <a:r>
              <a:rPr lang="en-US" dirty="0"/>
              <a:t>This was implemented by writing a custom function using preprocessed dataset as an input, and generating active user/s as an output in a chart.</a:t>
            </a:r>
          </a:p>
          <a:p>
            <a:pPr lvl="1"/>
            <a:endParaRPr lang="en-US" dirty="0"/>
          </a:p>
          <a:p>
            <a:pPr lvl="1"/>
            <a:r>
              <a:rPr lang="en-US" dirty="0"/>
              <a:t>I plotted this pattern on a bar chart and the observations are present in following section.</a:t>
            </a:r>
          </a:p>
          <a:p>
            <a:endParaRPr lang="en-US" dirty="0"/>
          </a:p>
        </p:txBody>
      </p:sp>
    </p:spTree>
    <p:extLst>
      <p:ext uri="{BB962C8B-B14F-4D97-AF65-F5344CB8AC3E}">
        <p14:creationId xmlns:p14="http://schemas.microsoft.com/office/powerpoint/2010/main" val="1089119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normAutofit/>
          </a:bodyPr>
          <a:lstStyle/>
          <a:p>
            <a:r>
              <a:rPr lang="en-US" dirty="0"/>
              <a:t>Number of wall post per month/year by all the users.</a:t>
            </a:r>
          </a:p>
          <a:p>
            <a:pPr lvl="1"/>
            <a:r>
              <a:rPr lang="en-US" dirty="0"/>
              <a:t>I used the timestamp of wall posts for a given set of users, to examine the growth of user interactions over time by analyzing wall interactions for all users. </a:t>
            </a:r>
          </a:p>
          <a:p>
            <a:pPr lvl="1"/>
            <a:endParaRPr lang="en-US" dirty="0"/>
          </a:p>
          <a:p>
            <a:pPr lvl="1"/>
            <a:r>
              <a:rPr lang="en-US" dirty="0"/>
              <a:t>I then categorized the interactions every month in an year (for all given years)</a:t>
            </a:r>
          </a:p>
          <a:p>
            <a:pPr lvl="1"/>
            <a:endParaRPr lang="en-US" dirty="0"/>
          </a:p>
          <a:p>
            <a:pPr lvl="1"/>
            <a:r>
              <a:rPr lang="en-US" dirty="0"/>
              <a:t>The insight here is a pattern of activity rate over the period of time.</a:t>
            </a:r>
          </a:p>
          <a:p>
            <a:pPr lvl="1"/>
            <a:endParaRPr lang="en-US" dirty="0"/>
          </a:p>
          <a:p>
            <a:pPr lvl="1"/>
            <a:r>
              <a:rPr lang="en-US" dirty="0"/>
              <a:t>I plotted this pattern on a line chart and the observations are present in following section.</a:t>
            </a:r>
          </a:p>
          <a:p>
            <a:pPr lvl="1"/>
            <a:endParaRPr lang="en-US" dirty="0"/>
          </a:p>
          <a:p>
            <a:pPr lvl="1"/>
            <a:endParaRPr lang="en-US" dirty="0"/>
          </a:p>
          <a:p>
            <a:endParaRPr lang="en-US" dirty="0"/>
          </a:p>
        </p:txBody>
      </p:sp>
    </p:spTree>
    <p:extLst>
      <p:ext uri="{BB962C8B-B14F-4D97-AF65-F5344CB8AC3E}">
        <p14:creationId xmlns:p14="http://schemas.microsoft.com/office/powerpoint/2010/main" val="853085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lstStyle/>
          <a:p>
            <a:r>
              <a:rPr lang="en-US" dirty="0"/>
              <a:t>Clustering Coefficient &amp; Degree Distribution using standard graph theory / network science methodologies.</a:t>
            </a:r>
          </a:p>
          <a:p>
            <a:pPr marL="914400" lvl="1" indent="-457200">
              <a:buFont typeface="+mj-lt"/>
              <a:buAutoNum type="arabicPeriod"/>
            </a:pPr>
            <a:r>
              <a:rPr lang="en-US" dirty="0"/>
              <a:t>I transformed given connection dataset into  a Graph, by mapping source and target to graph nodes and represented the connection as an corresponding edge. </a:t>
            </a:r>
          </a:p>
          <a:p>
            <a:pPr marL="914400" lvl="1" indent="-457200">
              <a:buFont typeface="+mj-lt"/>
              <a:buAutoNum type="arabicPeriod"/>
            </a:pPr>
            <a:endParaRPr lang="en-US" dirty="0"/>
          </a:p>
          <a:p>
            <a:pPr marL="914400" lvl="1" indent="-457200">
              <a:buFont typeface="+mj-lt"/>
              <a:buAutoNum type="arabicPeriod"/>
            </a:pPr>
            <a:r>
              <a:rPr lang="en-US" dirty="0"/>
              <a:t>Using graph prepared in #1, I used </a:t>
            </a:r>
            <a:r>
              <a:rPr lang="en-US" u="sng" dirty="0" err="1"/>
              <a:t>networkX</a:t>
            </a:r>
            <a:r>
              <a:rPr lang="en-US" u="sng" dirty="0"/>
              <a:t> functions</a:t>
            </a:r>
            <a:r>
              <a:rPr lang="en-US" dirty="0"/>
              <a:t> to implement clustering coefficient &amp; degree distribution statistics.</a:t>
            </a:r>
          </a:p>
          <a:p>
            <a:pPr marL="914400" lvl="1" indent="-457200">
              <a:buFont typeface="+mj-lt"/>
              <a:buAutoNum type="arabicPeriod"/>
            </a:pPr>
            <a:endParaRPr lang="en-US" dirty="0"/>
          </a:p>
          <a:p>
            <a:pPr marL="914400" lvl="1" indent="-457200">
              <a:buFont typeface="+mj-lt"/>
              <a:buAutoNum type="arabicPeriod"/>
            </a:pPr>
            <a:r>
              <a:rPr lang="en-US" dirty="0"/>
              <a:t>I plotted the degree distribution on a graph, and I observed that it follows power law distribution. </a:t>
            </a:r>
          </a:p>
          <a:p>
            <a:pPr lvl="1"/>
            <a:endParaRPr lang="en-US" dirty="0"/>
          </a:p>
        </p:txBody>
      </p:sp>
    </p:spTree>
    <p:extLst>
      <p:ext uri="{BB962C8B-B14F-4D97-AF65-F5344CB8AC3E}">
        <p14:creationId xmlns:p14="http://schemas.microsoft.com/office/powerpoint/2010/main" val="901878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normAutofit fontScale="92500" lnSpcReduction="10000"/>
          </a:bodyPr>
          <a:lstStyle/>
          <a:p>
            <a:r>
              <a:rPr lang="en-US" dirty="0"/>
              <a:t>Rate of interactions over time among all users.</a:t>
            </a:r>
          </a:p>
          <a:p>
            <a:pPr lvl="1"/>
            <a:r>
              <a:rPr lang="en-US" dirty="0"/>
              <a:t>I analyzed the activity and connection network to figure out how does the rate of interactions varied over time,  since the users got connected to each other. </a:t>
            </a:r>
          </a:p>
          <a:p>
            <a:pPr marL="914400" lvl="1" indent="-457200">
              <a:buFont typeface="+mj-lt"/>
              <a:buAutoNum type="arabicPeriod"/>
            </a:pPr>
            <a:r>
              <a:rPr lang="en-US" dirty="0"/>
              <a:t>Data Sampling </a:t>
            </a:r>
          </a:p>
          <a:p>
            <a:pPr marL="1371600" lvl="2" indent="-457200">
              <a:buFont typeface="+mj-lt"/>
              <a:buAutoNum type="arabicPeriod"/>
            </a:pPr>
            <a:r>
              <a:rPr lang="en-US" dirty="0"/>
              <a:t>In order to meet processing time / computing requirements (using my single node laptop for execution),  I sampled 1000 connections from given connection dataset.</a:t>
            </a:r>
          </a:p>
          <a:p>
            <a:pPr marL="1371600" lvl="2" indent="-457200">
              <a:buFont typeface="+mj-lt"/>
              <a:buAutoNum type="arabicPeriod"/>
            </a:pPr>
            <a:r>
              <a:rPr lang="en-US" dirty="0"/>
              <a:t>I then populated appropriate activity dataset for these 1000 connections. </a:t>
            </a:r>
          </a:p>
          <a:p>
            <a:pPr marL="914400" lvl="1" indent="-457200">
              <a:buFont typeface="+mj-lt"/>
              <a:buAutoNum type="arabicPeriod"/>
            </a:pPr>
            <a:endParaRPr lang="en-US" dirty="0"/>
          </a:p>
          <a:p>
            <a:pPr marL="914400" lvl="1" indent="-457200">
              <a:buFont typeface="+mj-lt"/>
              <a:buAutoNum type="arabicPeriod"/>
            </a:pPr>
            <a:r>
              <a:rPr lang="en-US" dirty="0"/>
              <a:t>Then I analyzed the connection time &amp; wall interactions information, to find a pattern on how does the rate of interactions varied over time.</a:t>
            </a:r>
          </a:p>
          <a:p>
            <a:pPr marL="1371600" lvl="2" indent="-457200">
              <a:buFont typeface="+mj-lt"/>
              <a:buAutoNum type="arabicPeriod"/>
            </a:pPr>
            <a:r>
              <a:rPr lang="en-US" dirty="0"/>
              <a:t>The pattern was categorized based on year.</a:t>
            </a:r>
          </a:p>
          <a:p>
            <a:pPr marL="1371600" lvl="2" indent="-457200">
              <a:buFont typeface="+mj-lt"/>
              <a:buAutoNum type="arabicPeriod"/>
            </a:pPr>
            <a:endParaRPr lang="en-US" dirty="0"/>
          </a:p>
          <a:p>
            <a:pPr marL="914400" lvl="1" indent="-457200">
              <a:buFont typeface="+mj-lt"/>
              <a:buAutoNum type="arabicPeriod"/>
            </a:pPr>
            <a:r>
              <a:rPr lang="en-US" dirty="0"/>
              <a:t>I plotted this pattern using bar chart, and the results are available in following section.</a:t>
            </a:r>
          </a:p>
          <a:p>
            <a:pPr lvl="1"/>
            <a:endParaRPr lang="en-US" dirty="0"/>
          </a:p>
          <a:p>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1136823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lstStyle/>
          <a:p>
            <a:r>
              <a:rPr lang="en-US" dirty="0"/>
              <a:t>Number of wall post per year by all the users.</a:t>
            </a:r>
          </a:p>
          <a:p>
            <a:pPr lvl="1"/>
            <a:r>
              <a:rPr lang="en-US" dirty="0"/>
              <a:t>I used the timestamp of wall posts for a given set of users, to examine the growth of user interactions over time by analyzing wall interactions for all users. </a:t>
            </a:r>
          </a:p>
          <a:p>
            <a:pPr lvl="1"/>
            <a:r>
              <a:rPr lang="en-US" dirty="0"/>
              <a:t>I then categorized the interactions every year. </a:t>
            </a:r>
          </a:p>
          <a:p>
            <a:pPr lvl="1"/>
            <a:r>
              <a:rPr lang="en-US" dirty="0"/>
              <a:t>The insight here is a pattern of activity rate over the period of time.</a:t>
            </a:r>
          </a:p>
          <a:p>
            <a:pPr lvl="1"/>
            <a:r>
              <a:rPr lang="en-US" dirty="0"/>
              <a:t>I plotted this pattern using line chart and the result is available in following section. </a:t>
            </a:r>
          </a:p>
          <a:p>
            <a:endParaRPr lang="en-US" dirty="0"/>
          </a:p>
        </p:txBody>
      </p:sp>
    </p:spTree>
    <p:extLst>
      <p:ext uri="{BB962C8B-B14F-4D97-AF65-F5344CB8AC3E}">
        <p14:creationId xmlns:p14="http://schemas.microsoft.com/office/powerpoint/2010/main" val="117458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 Methods</a:t>
            </a:r>
          </a:p>
        </p:txBody>
      </p:sp>
      <p:sp>
        <p:nvSpPr>
          <p:cNvPr id="3" name="Content Placeholder 2"/>
          <p:cNvSpPr>
            <a:spLocks noGrp="1"/>
          </p:cNvSpPr>
          <p:nvPr>
            <p:ph idx="1"/>
          </p:nvPr>
        </p:nvSpPr>
        <p:spPr/>
        <p:txBody>
          <a:bodyPr/>
          <a:lstStyle/>
          <a:p>
            <a:r>
              <a:rPr lang="en-US" dirty="0"/>
              <a:t>Tools &amp; Technologies</a:t>
            </a:r>
          </a:p>
          <a:p>
            <a:pPr lvl="1"/>
            <a:r>
              <a:rPr lang="en-US" dirty="0"/>
              <a:t>I used following tools and technologies for the implementation – </a:t>
            </a:r>
          </a:p>
          <a:p>
            <a:pPr lvl="2"/>
            <a:r>
              <a:rPr lang="en-US" dirty="0"/>
              <a:t>Python </a:t>
            </a:r>
          </a:p>
          <a:p>
            <a:pPr lvl="2"/>
            <a:r>
              <a:rPr lang="en-US" dirty="0"/>
              <a:t>Panda Libraries</a:t>
            </a:r>
          </a:p>
          <a:p>
            <a:pPr lvl="2"/>
            <a:r>
              <a:rPr lang="en-US" dirty="0" err="1"/>
              <a:t>MatplotLib</a:t>
            </a:r>
            <a:endParaRPr lang="en-US" dirty="0"/>
          </a:p>
          <a:p>
            <a:pPr lvl="2"/>
            <a:r>
              <a:rPr lang="en-US" dirty="0" err="1"/>
              <a:t>Jupyter</a:t>
            </a:r>
            <a:r>
              <a:rPr lang="en-US" dirty="0"/>
              <a:t> Notebook</a:t>
            </a:r>
          </a:p>
        </p:txBody>
      </p:sp>
    </p:spTree>
    <p:extLst>
      <p:ext uri="{BB962C8B-B14F-4D97-AF65-F5344CB8AC3E}">
        <p14:creationId xmlns:p14="http://schemas.microsoft.com/office/powerpoint/2010/main" val="14155387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05491" y="2818957"/>
            <a:ext cx="4717648" cy="1325563"/>
          </a:xfrm>
        </p:spPr>
        <p:txBody>
          <a:bodyPr/>
          <a:lstStyle/>
          <a:p>
            <a:r>
              <a:rPr lang="en-US"/>
              <a:t>Results &amp; Insights</a:t>
            </a:r>
            <a:endParaRPr lang="en-US" dirty="0"/>
          </a:p>
        </p:txBody>
      </p:sp>
    </p:spTree>
    <p:extLst>
      <p:ext uri="{BB962C8B-B14F-4D97-AF65-F5344CB8AC3E}">
        <p14:creationId xmlns:p14="http://schemas.microsoft.com/office/powerpoint/2010/main" val="16090774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Most Active Users Per Month in 2008</a:t>
            </a:r>
          </a:p>
        </p:txBody>
      </p:sp>
      <p:pic>
        <p:nvPicPr>
          <p:cNvPr id="7" name="Content Placeholder 6"/>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099595" y="1690688"/>
            <a:ext cx="8646289" cy="4486275"/>
          </a:xfrm>
        </p:spPr>
      </p:pic>
      <p:sp>
        <p:nvSpPr>
          <p:cNvPr id="8" name="Oval Callout 7"/>
          <p:cNvSpPr/>
          <p:nvPr/>
        </p:nvSpPr>
        <p:spPr>
          <a:xfrm>
            <a:off x="9444942" y="1027906"/>
            <a:ext cx="3160853" cy="1261642"/>
          </a:xfrm>
          <a:prstGeom prst="wedgeEllipseCallout">
            <a:avLst>
              <a:gd name="adj1" fmla="val -89358"/>
              <a:gd name="adj2" fmla="val 7045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Most active </a:t>
            </a:r>
            <a:r>
              <a:rPr lang="en-US"/>
              <a:t>user is</a:t>
            </a:r>
            <a:endParaRPr lang="en-US" dirty="0"/>
          </a:p>
          <a:p>
            <a:pPr algn="ctr"/>
            <a:r>
              <a:rPr lang="en-US" dirty="0"/>
              <a:t>USER ID : 63826</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27104953"/>
      </p:ext>
    </p:extLst>
  </p:cSld>
  <p:clrMapOvr>
    <a:masterClrMapping/>
  </p:clrMapOvr>
  <mc:AlternateContent xmlns:mc="http://schemas.openxmlformats.org/markup-compatibility/2006">
    <mc:Choice xmlns:p14="http://schemas.microsoft.com/office/powerpoint/2010/main" Requires="p14">
      <p:transition spd="slow" p14:dur="2000" advTm="48487"/>
    </mc:Choice>
    <mc:Fallback>
      <p:transition spd="slow" advTm="48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Most Popular Users Per Month in 2008</a:t>
            </a:r>
          </a:p>
        </p:txBody>
      </p:sp>
      <p:pic>
        <p:nvPicPr>
          <p:cNvPr id="8" name="Content Placeholder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632030" y="1574157"/>
            <a:ext cx="8657864" cy="4602806"/>
          </a:xfrm>
        </p:spPr>
      </p:pic>
      <p:sp>
        <p:nvSpPr>
          <p:cNvPr id="9" name="Oval Callout 8"/>
          <p:cNvSpPr/>
          <p:nvPr/>
        </p:nvSpPr>
        <p:spPr>
          <a:xfrm>
            <a:off x="9988952" y="831137"/>
            <a:ext cx="3160853" cy="1261642"/>
          </a:xfrm>
          <a:prstGeom prst="wedgeEllipseCallout">
            <a:avLst>
              <a:gd name="adj1" fmla="val -89358"/>
              <a:gd name="adj2" fmla="val 7045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Most popular user is same as most active !</a:t>
            </a:r>
          </a:p>
          <a:p>
            <a:pPr algn="ctr"/>
            <a:r>
              <a:rPr lang="en-US" dirty="0"/>
              <a:t>USER ID : 63826</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24011160"/>
      </p:ext>
    </p:extLst>
  </p:cSld>
  <p:clrMapOvr>
    <a:masterClrMapping/>
  </p:clrMapOvr>
  <mc:AlternateContent xmlns:mc="http://schemas.openxmlformats.org/markup-compatibility/2006">
    <mc:Choice xmlns:p14="http://schemas.microsoft.com/office/powerpoint/2010/main" Requires="p14">
      <p:transition spd="slow" p14:dur="2000" advTm="60541"/>
    </mc:Choice>
    <mc:Fallback>
      <p:transition spd="slow" advTm="60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normAutofit fontScale="92500" lnSpcReduction="10000"/>
          </a:bodyPr>
          <a:lstStyle/>
          <a:p>
            <a:r>
              <a:rPr lang="en-US" dirty="0"/>
              <a:t>Introduction / Motivation </a:t>
            </a:r>
          </a:p>
          <a:p>
            <a:r>
              <a:rPr lang="en-US" dirty="0"/>
              <a:t>Relevant Existing Work</a:t>
            </a:r>
          </a:p>
          <a:p>
            <a:r>
              <a:rPr lang="en-US" dirty="0"/>
              <a:t>Hypothesis and Research Questions </a:t>
            </a:r>
          </a:p>
          <a:p>
            <a:r>
              <a:rPr lang="en-US" dirty="0"/>
              <a:t>Dataset Details </a:t>
            </a:r>
          </a:p>
          <a:p>
            <a:r>
              <a:rPr lang="en-US" dirty="0"/>
              <a:t>Implementation Approach &amp; Techniques</a:t>
            </a:r>
          </a:p>
          <a:p>
            <a:pPr lvl="1"/>
            <a:r>
              <a:rPr lang="en-US" dirty="0"/>
              <a:t>Data Preprocessing </a:t>
            </a:r>
          </a:p>
          <a:p>
            <a:pPr lvl="1"/>
            <a:r>
              <a:rPr lang="en-US" dirty="0"/>
              <a:t>Implementation Techniques Details Per Insight</a:t>
            </a:r>
          </a:p>
          <a:p>
            <a:r>
              <a:rPr lang="en-US" dirty="0"/>
              <a:t>Tools &amp; Technologies</a:t>
            </a:r>
          </a:p>
          <a:p>
            <a:r>
              <a:rPr lang="en-US" dirty="0"/>
              <a:t>Results &amp; Insights</a:t>
            </a:r>
          </a:p>
          <a:p>
            <a:r>
              <a:rPr lang="en-US" dirty="0"/>
              <a:t>Conclusions </a:t>
            </a:r>
          </a:p>
          <a:p>
            <a:endParaRPr lang="en-US" dirty="0"/>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57643607"/>
      </p:ext>
    </p:extLst>
  </p:cSld>
  <p:clrMapOvr>
    <a:masterClrMapping/>
  </p:clrMapOvr>
  <mc:AlternateContent xmlns:mc="http://schemas.openxmlformats.org/markup-compatibility/2006">
    <mc:Choice xmlns:p14="http://schemas.microsoft.com/office/powerpoint/2010/main" Requires="p14">
      <p:transition spd="slow" p14:dur="2000" advTm="64046"/>
    </mc:Choice>
    <mc:Fallback>
      <p:transition spd="slow" advTm="64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Most Active &amp; Popular Users</a:t>
            </a:r>
          </a:p>
        </p:txBody>
      </p:sp>
      <p:sp>
        <p:nvSpPr>
          <p:cNvPr id="3" name="Content Placeholder 2"/>
          <p:cNvSpPr>
            <a:spLocks noGrp="1"/>
          </p:cNvSpPr>
          <p:nvPr>
            <p:ph idx="1"/>
          </p:nvPr>
        </p:nvSpPr>
        <p:spPr/>
        <p:txBody>
          <a:bodyPr/>
          <a:lstStyle/>
          <a:p>
            <a:r>
              <a:rPr lang="en-US" dirty="0"/>
              <a:t>Key Insights Found </a:t>
            </a:r>
          </a:p>
          <a:p>
            <a:pPr lvl="1"/>
            <a:r>
              <a:rPr lang="en-US" dirty="0"/>
              <a:t>If we closely see the most active and most popular users graph, we see that many “most active” users are “most popular” and vice versa. This is correct as active users are popular, and popular users are active.</a:t>
            </a:r>
          </a:p>
          <a:p>
            <a:pPr lvl="1"/>
            <a:endParaRPr lang="en-US" dirty="0"/>
          </a:p>
          <a:p>
            <a:pPr lvl="1"/>
            <a:r>
              <a:rPr lang="en-US" dirty="0"/>
              <a:t>In 2008, based on activity network, total interactions happened are ~250.</a:t>
            </a:r>
          </a:p>
          <a:p>
            <a:pPr lvl="1"/>
            <a:endParaRPr lang="en-US" dirty="0"/>
          </a:p>
          <a:p>
            <a:pPr lvl="1"/>
            <a:r>
              <a:rPr lang="en-US" dirty="0"/>
              <a:t>In 2008, based on activity network, total maximum incoming wall interactions per user is ~300.</a:t>
            </a:r>
          </a:p>
          <a:p>
            <a:pPr lvl="1"/>
            <a:endParaRPr lang="en-US" dirty="0"/>
          </a:p>
          <a:p>
            <a:pPr lvl="1"/>
            <a:endParaRPr lang="en-US" dirty="0"/>
          </a:p>
        </p:txBody>
      </p:sp>
    </p:spTree>
    <p:extLst>
      <p:ext uri="{BB962C8B-B14F-4D97-AF65-F5344CB8AC3E}">
        <p14:creationId xmlns:p14="http://schemas.microsoft.com/office/powerpoint/2010/main" val="16200017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Number of wall posts per Month per Year</a:t>
            </a: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690688"/>
            <a:ext cx="7414549" cy="4605940"/>
          </a:xfrm>
        </p:spPr>
      </p:pic>
      <p:sp>
        <p:nvSpPr>
          <p:cNvPr id="7" name="Oval Callout 6"/>
          <p:cNvSpPr/>
          <p:nvPr/>
        </p:nvSpPr>
        <p:spPr>
          <a:xfrm>
            <a:off x="8727311" y="1429292"/>
            <a:ext cx="3136741" cy="1261642"/>
          </a:xfrm>
          <a:prstGeom prst="wedgeEllipseCallout">
            <a:avLst>
              <a:gd name="adj1" fmla="val -89358"/>
              <a:gd name="adj2" fmla="val 7045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rise of wall posts in 2008 is because of new Facebook Design Launch !</a:t>
            </a:r>
          </a:p>
        </p:txBody>
      </p:sp>
      <p:sp>
        <p:nvSpPr>
          <p:cNvPr id="8" name="Oval Callout 7"/>
          <p:cNvSpPr/>
          <p:nvPr/>
        </p:nvSpPr>
        <p:spPr>
          <a:xfrm>
            <a:off x="8252749" y="4284562"/>
            <a:ext cx="2440331" cy="1261642"/>
          </a:xfrm>
          <a:prstGeom prst="wedgeEllipseCallout">
            <a:avLst>
              <a:gd name="adj1" fmla="val -89727"/>
              <a:gd name="adj2" fmla="val 7412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Very less activities during 2005 !</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1488510"/>
      </p:ext>
    </p:extLst>
  </p:cSld>
  <p:clrMapOvr>
    <a:masterClrMapping/>
  </p:clrMapOvr>
  <mc:AlternateContent xmlns:mc="http://schemas.openxmlformats.org/markup-compatibility/2006">
    <mc:Choice xmlns:p14="http://schemas.microsoft.com/office/powerpoint/2010/main" Requires="p14">
      <p:transition spd="slow" p14:dur="2000" advTm="38546"/>
    </mc:Choice>
    <mc:Fallback>
      <p:transition spd="slow" advTm="38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Degree Distribution of a Connection Network</a:t>
            </a:r>
            <a:br>
              <a:rPr lang="en-US" dirty="0"/>
            </a:br>
            <a:r>
              <a:rPr lang="en-US" sz="2500" dirty="0"/>
              <a:t>! follows power law distribution !</a:t>
            </a:r>
          </a:p>
        </p:txBody>
      </p:sp>
      <p:pic>
        <p:nvPicPr>
          <p:cNvPr id="5" name="Content Placeholder 4"/>
          <p:cNvPicPr>
            <a:picLocks noGrp="1" noChangeAspect="1"/>
          </p:cNvPicPr>
          <p:nvPr>
            <p:ph idx="1"/>
          </p:nvPr>
        </p:nvPicPr>
        <p:blipFill>
          <a:blip r:embed="rId2"/>
          <a:stretch>
            <a:fillRect/>
          </a:stretch>
        </p:blipFill>
        <p:spPr>
          <a:xfrm>
            <a:off x="1308296" y="1575583"/>
            <a:ext cx="8637562" cy="4698608"/>
          </a:xfrm>
        </p:spPr>
      </p:pic>
    </p:spTree>
    <p:extLst>
      <p:ext uri="{BB962C8B-B14F-4D97-AF65-F5344CB8AC3E}">
        <p14:creationId xmlns:p14="http://schemas.microsoft.com/office/powerpoint/2010/main" val="12398884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Rate of Interactions since Connection</a:t>
            </a: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361235" y="1690688"/>
            <a:ext cx="8762035" cy="4351338"/>
          </a:xfrm>
        </p:spPr>
      </p:pic>
      <p:sp>
        <p:nvSpPr>
          <p:cNvPr id="5" name="Oval Callout 4"/>
          <p:cNvSpPr/>
          <p:nvPr/>
        </p:nvSpPr>
        <p:spPr>
          <a:xfrm>
            <a:off x="185195" y="1690688"/>
            <a:ext cx="2406570" cy="1261642"/>
          </a:xfrm>
          <a:prstGeom prst="wedgeEllipseCallout">
            <a:avLst>
              <a:gd name="adj1" fmla="val 106832"/>
              <a:gd name="adj2" fmla="val 4201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Highest interaction rate is in 1970  </a:t>
            </a:r>
            <a:endParaRPr lang="en-US" dirty="0"/>
          </a:p>
        </p:txBody>
      </p:sp>
      <p:sp>
        <p:nvSpPr>
          <p:cNvPr id="6" name="Oval Callout 5"/>
          <p:cNvSpPr/>
          <p:nvPr/>
        </p:nvSpPr>
        <p:spPr>
          <a:xfrm>
            <a:off x="580664" y="5411205"/>
            <a:ext cx="2406570" cy="1261642"/>
          </a:xfrm>
          <a:prstGeom prst="wedgeEllipseCallout">
            <a:avLst>
              <a:gd name="adj1" fmla="val 138575"/>
              <a:gd name="adj2" fmla="val -6166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No interactions </a:t>
            </a:r>
            <a:r>
              <a:rPr lang="en-US" dirty="0"/>
              <a:t>between 1970 to 2006</a:t>
            </a:r>
          </a:p>
        </p:txBody>
      </p:sp>
      <p:sp>
        <p:nvSpPr>
          <p:cNvPr id="7" name="Oval Callout 6"/>
          <p:cNvSpPr/>
          <p:nvPr/>
        </p:nvSpPr>
        <p:spPr>
          <a:xfrm>
            <a:off x="9659072" y="4213185"/>
            <a:ext cx="2025570" cy="886250"/>
          </a:xfrm>
          <a:prstGeom prst="wedgeEllipseCallout">
            <a:avLst>
              <a:gd name="adj1" fmla="val -57464"/>
              <a:gd name="adj2" fmla="val 9468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Least interactions is in 2009 </a:t>
            </a:r>
          </a:p>
        </p:txBody>
      </p:sp>
      <p:sp>
        <p:nvSpPr>
          <p:cNvPr id="9" name="Right Brace 8"/>
          <p:cNvSpPr/>
          <p:nvPr/>
        </p:nvSpPr>
        <p:spPr>
          <a:xfrm rot="14267765">
            <a:off x="5769975" y="2679656"/>
            <a:ext cx="937550" cy="2182419"/>
          </a:xfrm>
          <a:prstGeom prst="rightBrace">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5065589" y="2687962"/>
            <a:ext cx="2060821" cy="646331"/>
          </a:xfrm>
          <a:prstGeom prst="rect">
            <a:avLst/>
          </a:prstGeom>
          <a:noFill/>
        </p:spPr>
        <p:txBody>
          <a:bodyPr wrap="none" rtlCol="0">
            <a:spAutoFit/>
          </a:bodyPr>
          <a:lstStyle/>
          <a:p>
            <a:r>
              <a:rPr lang="en-US"/>
              <a:t>Sudden Interactions</a:t>
            </a:r>
            <a:endParaRPr lang="en-US" dirty="0"/>
          </a:p>
          <a:p>
            <a:pPr algn="ctr"/>
            <a:r>
              <a:rPr lang="en-US" dirty="0"/>
              <a:t>Increase </a:t>
            </a:r>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83481790"/>
      </p:ext>
    </p:extLst>
  </p:cSld>
  <p:clrMapOvr>
    <a:masterClrMapping/>
  </p:clrMapOvr>
  <mc:AlternateContent xmlns:mc="http://schemas.openxmlformats.org/markup-compatibility/2006">
    <mc:Choice xmlns:p14="http://schemas.microsoft.com/office/powerpoint/2010/main" Requires="p14">
      <p:transition spd="slow" p14:dur="2000" advTm="77561"/>
    </mc:Choice>
    <mc:Fallback>
      <p:transition spd="slow" advTm="77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Number of Wall Posts Per Year</a:t>
            </a: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28800" y="1825625"/>
            <a:ext cx="8044405" cy="4552026"/>
          </a:xfrm>
        </p:spPr>
      </p:pic>
      <p:sp>
        <p:nvSpPr>
          <p:cNvPr id="6" name="Oval Callout 5"/>
          <p:cNvSpPr/>
          <p:nvPr/>
        </p:nvSpPr>
        <p:spPr>
          <a:xfrm>
            <a:off x="9055259" y="429046"/>
            <a:ext cx="3136741" cy="1261642"/>
          </a:xfrm>
          <a:prstGeom prst="wedgeEllipseCallout">
            <a:avLst>
              <a:gd name="adj1" fmla="val -63528"/>
              <a:gd name="adj2" fmla="val 1080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Highest #Wall Posts during 2007-2008 !!</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565943"/>
      </p:ext>
    </p:extLst>
  </p:cSld>
  <p:clrMapOvr>
    <a:masterClrMapping/>
  </p:clrMapOvr>
  <mc:AlternateContent xmlns:mc="http://schemas.openxmlformats.org/markup-compatibility/2006">
    <mc:Choice xmlns:p14="http://schemas.microsoft.com/office/powerpoint/2010/main" Requires="p14">
      <p:transition spd="slow" p14:dur="2000" advTm="12563"/>
    </mc:Choice>
    <mc:Fallback>
      <p:transition spd="slow" advTm="12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&amp; Future Work</a:t>
            </a:r>
          </a:p>
        </p:txBody>
      </p:sp>
      <p:sp>
        <p:nvSpPr>
          <p:cNvPr id="3" name="Content Placeholder 2"/>
          <p:cNvSpPr>
            <a:spLocks noGrp="1"/>
          </p:cNvSpPr>
          <p:nvPr>
            <p:ph idx="1"/>
          </p:nvPr>
        </p:nvSpPr>
        <p:spPr/>
        <p:txBody>
          <a:bodyPr>
            <a:normAutofit fontScale="92500"/>
          </a:bodyPr>
          <a:lstStyle/>
          <a:p>
            <a:endParaRPr lang="en-US" dirty="0"/>
          </a:p>
          <a:p>
            <a:r>
              <a:rPr lang="en-US" dirty="0"/>
              <a:t>The research and literature survey published in </a:t>
            </a:r>
            <a:r>
              <a:rPr lang="en-US" dirty="0">
                <a:hlinkClick r:id="rId4"/>
              </a:rPr>
              <a:t>http://www.mpi-sws.org/~gummadi/papers/wosn23-viswanath.pdf</a:t>
            </a:r>
            <a:r>
              <a:rPr lang="en-US" dirty="0"/>
              <a:t> paper were successfully validated. </a:t>
            </a:r>
          </a:p>
          <a:p>
            <a:endParaRPr lang="en-US" dirty="0"/>
          </a:p>
          <a:p>
            <a:r>
              <a:rPr lang="en-US" dirty="0"/>
              <a:t>The implementation led to interesting exploratory analysis and I got many meaningful insights from the friendship as well as activity network.</a:t>
            </a:r>
          </a:p>
          <a:p>
            <a:endParaRPr lang="en-US" dirty="0"/>
          </a:p>
          <a:p>
            <a:r>
              <a:rPr lang="en-US" dirty="0"/>
              <a:t>Future work can be applying these explorations and techniques to my Facebook connection and activity graph !</a:t>
            </a:r>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20860231"/>
      </p:ext>
    </p:extLst>
  </p:cSld>
  <p:clrMapOvr>
    <a:masterClrMapping/>
  </p:clrMapOvr>
  <mc:AlternateContent xmlns:mc="http://schemas.openxmlformats.org/markup-compatibility/2006">
    <mc:Choice xmlns:p14="http://schemas.microsoft.com/office/powerpoint/2010/main" Requires="p14">
      <p:transition spd="slow" p14:dur="2000" advTm="19055"/>
    </mc:Choice>
    <mc:Fallback>
      <p:transition spd="slow" advTm="190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 Motivation </a:t>
            </a:r>
          </a:p>
        </p:txBody>
      </p:sp>
      <p:sp>
        <p:nvSpPr>
          <p:cNvPr id="3" name="Content Placeholder 2"/>
          <p:cNvSpPr>
            <a:spLocks noGrp="1"/>
          </p:cNvSpPr>
          <p:nvPr>
            <p:ph idx="1"/>
          </p:nvPr>
        </p:nvSpPr>
        <p:spPr>
          <a:xfrm>
            <a:off x="838200" y="1575582"/>
            <a:ext cx="10515600" cy="4276578"/>
          </a:xfrm>
        </p:spPr>
        <p:txBody>
          <a:bodyPr>
            <a:normAutofit/>
          </a:bodyPr>
          <a:lstStyle/>
          <a:p>
            <a:pPr marL="0" indent="0">
              <a:buNone/>
            </a:pPr>
            <a:endParaRPr lang="en-US" sz="3800" baseline="-25000" dirty="0"/>
          </a:p>
          <a:p>
            <a:r>
              <a:rPr lang="en-US" dirty="0"/>
              <a:t>As these networks grow and mature, users have been observed to form hundreds to even thousands of friendship links. </a:t>
            </a:r>
          </a:p>
          <a:p>
            <a:endParaRPr lang="en-US" dirty="0"/>
          </a:p>
          <a:p>
            <a:pPr marL="228600" lvl="1">
              <a:spcBef>
                <a:spcPts val="1000"/>
              </a:spcBef>
            </a:pPr>
            <a:r>
              <a:rPr lang="en-US" sz="2800" dirty="0"/>
              <a:t>Interesting / Motivational Questions </a:t>
            </a:r>
          </a:p>
          <a:p>
            <a:pPr lvl="1"/>
            <a:r>
              <a:rPr lang="en-US" dirty="0"/>
              <a:t>I have ~800+ active friends on Facebook. </a:t>
            </a:r>
          </a:p>
          <a:p>
            <a:pPr lvl="1"/>
            <a:r>
              <a:rPr lang="en-US" dirty="0"/>
              <a:t>Do I interact with all of them often? How often? </a:t>
            </a:r>
          </a:p>
          <a:p>
            <a:pPr lvl="1"/>
            <a:r>
              <a:rPr lang="en-US" dirty="0"/>
              <a:t>Are all of them my best friends? </a:t>
            </a:r>
          </a:p>
          <a:p>
            <a:pPr lvl="1"/>
            <a:r>
              <a:rPr lang="en-US" dirty="0"/>
              <a:t>Do I “just know” some of them? How are my ties with all of them?</a:t>
            </a:r>
          </a:p>
        </p:txBody>
      </p:sp>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96311927"/>
      </p:ext>
    </p:extLst>
  </p:cSld>
  <p:clrMapOvr>
    <a:masterClrMapping/>
  </p:clrMapOvr>
  <mc:AlternateContent xmlns:mc="http://schemas.openxmlformats.org/markup-compatibility/2006">
    <mc:Choice xmlns:p14="http://schemas.microsoft.com/office/powerpoint/2010/main" Requires="p14">
      <p:transition spd="slow" p14:dur="2000" advTm="111981"/>
    </mc:Choice>
    <mc:Fallback>
      <p:transition spd="slow" advTm="111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 Motivation </a:t>
            </a:r>
          </a:p>
        </p:txBody>
      </p:sp>
      <p:sp>
        <p:nvSpPr>
          <p:cNvPr id="3" name="Content Placeholder 2"/>
          <p:cNvSpPr>
            <a:spLocks noGrp="1"/>
          </p:cNvSpPr>
          <p:nvPr>
            <p:ph idx="1"/>
          </p:nvPr>
        </p:nvSpPr>
        <p:spPr>
          <a:xfrm>
            <a:off x="838200" y="1825624"/>
            <a:ext cx="10515600" cy="4876117"/>
          </a:xfrm>
        </p:spPr>
        <p:txBody>
          <a:bodyPr>
            <a:normAutofit fontScale="92500" lnSpcReduction="20000"/>
          </a:bodyPr>
          <a:lstStyle/>
          <a:p>
            <a:pPr marL="228600" lvl="1">
              <a:spcBef>
                <a:spcPts val="1000"/>
              </a:spcBef>
            </a:pPr>
            <a:r>
              <a:rPr lang="en-US" sz="2800" dirty="0"/>
              <a:t>What is Connection network?</a:t>
            </a:r>
            <a:endParaRPr lang="en-US" dirty="0"/>
          </a:p>
          <a:p>
            <a:pPr marL="685800" lvl="2">
              <a:spcBef>
                <a:spcPts val="1000"/>
              </a:spcBef>
            </a:pPr>
            <a:r>
              <a:rPr lang="en-US" sz="2200" dirty="0"/>
              <a:t>A connection network is a network graph based on Facebook connections among given set of users. </a:t>
            </a:r>
          </a:p>
          <a:p>
            <a:pPr marL="228600" lvl="1">
              <a:spcBef>
                <a:spcPts val="1000"/>
              </a:spcBef>
            </a:pPr>
            <a:r>
              <a:rPr lang="en-US" sz="2800" dirty="0"/>
              <a:t>Connection network is network graph which describes connections happened between user pairs</a:t>
            </a:r>
          </a:p>
          <a:p>
            <a:pPr marL="228600" lvl="1">
              <a:spcBef>
                <a:spcPts val="1000"/>
              </a:spcBef>
            </a:pPr>
            <a:r>
              <a:rPr lang="en-US" sz="2800" dirty="0"/>
              <a:t>Activity network describes wall interactions happened between user pairs</a:t>
            </a:r>
          </a:p>
          <a:p>
            <a:pPr marL="228600" lvl="1">
              <a:spcBef>
                <a:spcPts val="1000"/>
              </a:spcBef>
            </a:pPr>
            <a:r>
              <a:rPr lang="en-US" sz="2800" dirty="0"/>
              <a:t>What is Activity network?</a:t>
            </a:r>
            <a:endParaRPr lang="en-US" dirty="0"/>
          </a:p>
          <a:p>
            <a:pPr marL="685800" lvl="2">
              <a:spcBef>
                <a:spcPts val="1000"/>
              </a:spcBef>
            </a:pPr>
            <a:r>
              <a:rPr lang="en-US" sz="2200" dirty="0"/>
              <a:t>An activity network is a network graph based on Facebook wall interactions of a given set of users, within given timelines. </a:t>
            </a:r>
          </a:p>
          <a:p>
            <a:pPr marL="685800" lvl="2">
              <a:spcBef>
                <a:spcPts val="1000"/>
              </a:spcBef>
            </a:pPr>
            <a:endParaRPr lang="en-US" sz="2800" dirty="0"/>
          </a:p>
          <a:p>
            <a:pPr marL="228600" lvl="1">
              <a:spcBef>
                <a:spcPts val="1000"/>
              </a:spcBef>
            </a:pPr>
            <a:r>
              <a:rPr lang="en-US" sz="2800" dirty="0"/>
              <a:t>Interesting / Motivational Questions </a:t>
            </a:r>
          </a:p>
          <a:p>
            <a:pPr marL="685800" lvl="2">
              <a:spcBef>
                <a:spcPts val="1000"/>
              </a:spcBef>
            </a:pPr>
            <a:r>
              <a:rPr lang="en-US" sz="2400" dirty="0"/>
              <a:t>How would be the activity network for me, and what would be the properties of such networks compared to connection network?</a:t>
            </a:r>
          </a:p>
          <a:p>
            <a:pPr lvl="1"/>
            <a:r>
              <a:rPr lang="en-US" dirty="0"/>
              <a:t>I would love to get these insights as if this is my real friends network ! </a:t>
            </a:r>
          </a:p>
          <a:p>
            <a:endParaRPr lang="en-US" dirty="0"/>
          </a:p>
          <a:p>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2268679"/>
      </p:ext>
    </p:extLst>
  </p:cSld>
  <p:clrMapOvr>
    <a:masterClrMapping/>
  </p:clrMapOvr>
  <mc:AlternateContent xmlns:mc="http://schemas.openxmlformats.org/markup-compatibility/2006">
    <mc:Choice xmlns:p14="http://schemas.microsoft.com/office/powerpoint/2010/main" Requires="p14">
      <p:transition spd="slow" p14:dur="2000" advTm="38225"/>
    </mc:Choice>
    <mc:Fallback>
      <p:transition spd="slow" advTm="382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Relevant Existing Work</a:t>
            </a:r>
          </a:p>
        </p:txBody>
      </p:sp>
      <p:sp>
        <p:nvSpPr>
          <p:cNvPr id="3" name="Content Placeholder 2"/>
          <p:cNvSpPr>
            <a:spLocks noGrp="1"/>
          </p:cNvSpPr>
          <p:nvPr>
            <p:ph idx="1"/>
          </p:nvPr>
        </p:nvSpPr>
        <p:spPr>
          <a:xfrm>
            <a:off x="838200" y="1825624"/>
            <a:ext cx="10515600" cy="4644623"/>
          </a:xfrm>
        </p:spPr>
        <p:txBody>
          <a:bodyPr>
            <a:normAutofit fontScale="77500" lnSpcReduction="20000"/>
          </a:bodyPr>
          <a:lstStyle/>
          <a:p>
            <a:r>
              <a:rPr lang="en-US" dirty="0"/>
              <a:t>An interesting research paper and literature review which gave me an aspiration is available @ </a:t>
            </a:r>
            <a:r>
              <a:rPr lang="en-US" dirty="0">
                <a:hlinkClick r:id="rId4"/>
              </a:rPr>
              <a:t>https://icon.colorado.edu/#!/networks</a:t>
            </a:r>
            <a:r>
              <a:rPr lang="en-US" dirty="0"/>
              <a:t> , under Social network domain category, named Facebook Wall Posts 2009. </a:t>
            </a:r>
          </a:p>
          <a:p>
            <a:endParaRPr lang="en-US" dirty="0"/>
          </a:p>
          <a:p>
            <a:r>
              <a:rPr lang="en-US" dirty="0"/>
              <a:t>A research paper named   </a:t>
            </a:r>
            <a:r>
              <a:rPr lang="en-US" b="1" dirty="0"/>
              <a:t>"On the evolution of user interaction in Facebook”, </a:t>
            </a:r>
            <a:r>
              <a:rPr lang="en-US" dirty="0"/>
              <a:t>published in WOSN’09, August 17, 2009, Barcelona, Spain, is available @ </a:t>
            </a:r>
            <a:r>
              <a:rPr lang="en-US" dirty="0">
                <a:hlinkClick r:id="rId5"/>
              </a:rPr>
              <a:t>http://www.mpi-sws.org/~gummadi/papers/wosn23-viswanath.pdf</a:t>
            </a:r>
            <a:r>
              <a:rPr lang="en-US" dirty="0"/>
              <a:t> . </a:t>
            </a:r>
          </a:p>
          <a:p>
            <a:endParaRPr lang="en-US" dirty="0"/>
          </a:p>
          <a:p>
            <a:r>
              <a:rPr lang="en-US" dirty="0"/>
              <a:t>The paper finds that links in the activity network tend to come and go rapidly over time, and the strength of ties exhibits a general decreasing trend of activity as the social network link ages. For example, only 30% of Facebook user pairs interact consistently from one month to the next. </a:t>
            </a:r>
          </a:p>
          <a:p>
            <a:endParaRPr lang="en-US" dirty="0"/>
          </a:p>
          <a:p>
            <a:r>
              <a:rPr lang="en-US" dirty="0"/>
              <a:t>Interestingly, the paper also finds that even though the links of the activity network change rapidly over time, many graph-theoretic properties of the activity network remain unchanged.</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0853132"/>
      </p:ext>
    </p:extLst>
  </p:cSld>
  <p:clrMapOvr>
    <a:masterClrMapping/>
  </p:clrMapOvr>
  <mc:AlternateContent xmlns:mc="http://schemas.openxmlformats.org/markup-compatibility/2006">
    <mc:Choice xmlns:p14="http://schemas.microsoft.com/office/powerpoint/2010/main" Requires="p14">
      <p:transition spd="slow" p14:dur="2000" advTm="22555"/>
    </mc:Choice>
    <mc:Fallback>
      <p:transition spd="slow" advTm="22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 and Research Questions</a:t>
            </a:r>
          </a:p>
        </p:txBody>
      </p:sp>
      <p:sp>
        <p:nvSpPr>
          <p:cNvPr id="3" name="Content Placeholder 2"/>
          <p:cNvSpPr>
            <a:spLocks noGrp="1"/>
          </p:cNvSpPr>
          <p:nvPr>
            <p:ph idx="1"/>
          </p:nvPr>
        </p:nvSpPr>
        <p:spPr>
          <a:xfrm>
            <a:off x="838200" y="1493134"/>
            <a:ext cx="10515600" cy="4861367"/>
          </a:xfrm>
        </p:spPr>
        <p:txBody>
          <a:bodyPr>
            <a:normAutofit fontScale="85000" lnSpcReduction="10000"/>
          </a:bodyPr>
          <a:lstStyle/>
          <a:p>
            <a:r>
              <a:rPr lang="en-US" dirty="0"/>
              <a:t>The working hypothesis for my work was I should be able to validate the research and literature survey published in </a:t>
            </a:r>
            <a:r>
              <a:rPr lang="en-US" dirty="0">
                <a:hlinkClick r:id="rId4"/>
              </a:rPr>
              <a:t>http://www.mpi-sws.org/~gummadi/papers/wosn23-viswanath.pdf</a:t>
            </a:r>
            <a:r>
              <a:rPr lang="en-US" dirty="0"/>
              <a:t> paper. </a:t>
            </a:r>
          </a:p>
          <a:p>
            <a:endParaRPr lang="en-US" dirty="0"/>
          </a:p>
          <a:p>
            <a:r>
              <a:rPr lang="en-US" dirty="0"/>
              <a:t>The implementation should lead to interesting exploratory analysis and I should get some meaningful insights from the friendship as well as activity network.</a:t>
            </a:r>
          </a:p>
          <a:p>
            <a:endParaRPr lang="en-US" dirty="0"/>
          </a:p>
          <a:p>
            <a:r>
              <a:rPr lang="en-US" dirty="0"/>
              <a:t>Research Questions / Potential Insights targeted to be found out – </a:t>
            </a:r>
          </a:p>
          <a:p>
            <a:pPr lvl="1"/>
            <a:r>
              <a:rPr lang="en-US" dirty="0"/>
              <a:t>Get insight on most popular user in activity network.</a:t>
            </a:r>
          </a:p>
          <a:p>
            <a:pPr lvl="1"/>
            <a:r>
              <a:rPr lang="en-US" dirty="0"/>
              <a:t>Get insight on most active user in activity network.</a:t>
            </a:r>
          </a:p>
          <a:p>
            <a:pPr lvl="1"/>
            <a:r>
              <a:rPr lang="en-US" dirty="0"/>
              <a:t>How are number of wall post per month/year by all the users.</a:t>
            </a:r>
          </a:p>
          <a:p>
            <a:pPr lvl="1"/>
            <a:r>
              <a:rPr lang="en-US" dirty="0"/>
              <a:t>Validate Clustering Coefficient &amp; Degree Distribution of connection graph.</a:t>
            </a:r>
          </a:p>
          <a:p>
            <a:pPr lvl="1"/>
            <a:r>
              <a:rPr lang="en-US" dirty="0"/>
              <a:t>What is rate of interactions over time among users.</a:t>
            </a:r>
          </a:p>
          <a:p>
            <a:pPr lvl="1"/>
            <a:r>
              <a:rPr lang="en-US" dirty="0"/>
              <a:t>How are number of wall post per year by all the users.</a:t>
            </a:r>
          </a:p>
          <a:p>
            <a:pPr lvl="1"/>
            <a:endParaRPr lang="en-US"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01465438"/>
      </p:ext>
    </p:extLst>
  </p:cSld>
  <p:clrMapOvr>
    <a:masterClrMapping/>
  </p:clrMapOvr>
  <mc:AlternateContent xmlns:mc="http://schemas.openxmlformats.org/markup-compatibility/2006">
    <mc:Choice xmlns:p14="http://schemas.microsoft.com/office/powerpoint/2010/main" Requires="p14">
      <p:transition spd="slow" p14:dur="2000" advTm="100559"/>
    </mc:Choice>
    <mc:Fallback>
      <p:transition spd="slow" advTm="100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Source Details</a:t>
            </a:r>
          </a:p>
        </p:txBody>
      </p:sp>
      <p:sp>
        <p:nvSpPr>
          <p:cNvPr id="3" name="Content Placeholder 2"/>
          <p:cNvSpPr>
            <a:spLocks noGrp="1"/>
          </p:cNvSpPr>
          <p:nvPr>
            <p:ph idx="1"/>
          </p:nvPr>
        </p:nvSpPr>
        <p:spPr/>
        <p:txBody>
          <a:bodyPr/>
          <a:lstStyle/>
          <a:p>
            <a:r>
              <a:rPr lang="en-US" dirty="0"/>
              <a:t>Potential Data Sources </a:t>
            </a:r>
          </a:p>
          <a:p>
            <a:pPr lvl="1"/>
            <a:r>
              <a:rPr lang="en-US" dirty="0"/>
              <a:t>The dataset which was used for this research work and validating it by implementation, is available at  </a:t>
            </a:r>
            <a:r>
              <a:rPr lang="en-US" dirty="0">
                <a:hlinkClick r:id="rId4"/>
              </a:rPr>
              <a:t>http://konect.uni-koblenz.de/networks/facebook-wosn-wall</a:t>
            </a:r>
            <a:r>
              <a:rPr lang="en-US" dirty="0"/>
              <a:t> and </a:t>
            </a:r>
            <a:r>
              <a:rPr lang="en-US" dirty="0">
                <a:hlinkClick r:id="rId5"/>
              </a:rPr>
              <a:t>http://socialnetworks.mpi-sws.org/data-wosn2009.html</a:t>
            </a:r>
            <a:r>
              <a:rPr lang="en-US" dirty="0"/>
              <a:t> links, and used same dataset for my validations as well as experiments. </a:t>
            </a:r>
            <a:endParaRPr lang="en-US" dirty="0">
              <a:solidFill>
                <a:schemeClr val="accent4"/>
              </a:solidFill>
            </a:endParaRPr>
          </a:p>
          <a:p>
            <a:pPr lvl="1"/>
            <a:endParaRPr lang="en-US" dirty="0"/>
          </a:p>
          <a:p>
            <a:pPr lvl="1"/>
            <a:r>
              <a:rPr lang="en-US" dirty="0"/>
              <a:t>I verified the datasets and it looks good to me in terms of activity and connection network information.</a:t>
            </a:r>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32165392"/>
      </p:ext>
    </p:extLst>
  </p:cSld>
  <p:clrMapOvr>
    <a:masterClrMapping/>
  </p:clrMapOvr>
  <mc:AlternateContent xmlns:mc="http://schemas.openxmlformats.org/markup-compatibility/2006">
    <mc:Choice xmlns:p14="http://schemas.microsoft.com/office/powerpoint/2010/main" Requires="p14">
      <p:transition spd="slow" p14:dur="2000" advTm="44566"/>
    </mc:Choice>
    <mc:Fallback>
      <p:transition spd="slow" advTm="44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&amp; Techniques</a:t>
            </a:r>
          </a:p>
        </p:txBody>
      </p:sp>
      <p:sp>
        <p:nvSpPr>
          <p:cNvPr id="3" name="Content Placeholder 2"/>
          <p:cNvSpPr>
            <a:spLocks noGrp="1"/>
          </p:cNvSpPr>
          <p:nvPr>
            <p:ph idx="1"/>
          </p:nvPr>
        </p:nvSpPr>
        <p:spPr/>
        <p:txBody>
          <a:bodyPr>
            <a:normAutofit/>
          </a:bodyPr>
          <a:lstStyle/>
          <a:p>
            <a:r>
              <a:rPr lang="en-US" dirty="0"/>
              <a:t>Potential Insights / Exploratory Analytical Results Found</a:t>
            </a:r>
          </a:p>
          <a:p>
            <a:pPr lvl="1"/>
            <a:r>
              <a:rPr lang="en-US" dirty="0"/>
              <a:t>Most popular user in activity network.</a:t>
            </a:r>
          </a:p>
          <a:p>
            <a:pPr lvl="1"/>
            <a:r>
              <a:rPr lang="en-US" dirty="0"/>
              <a:t>Most active user in activity network.</a:t>
            </a:r>
          </a:p>
          <a:p>
            <a:pPr lvl="1"/>
            <a:r>
              <a:rPr lang="en-US" dirty="0"/>
              <a:t>Number of wall post per month/year by all the users.</a:t>
            </a:r>
          </a:p>
          <a:p>
            <a:pPr lvl="1"/>
            <a:r>
              <a:rPr lang="en-US" dirty="0"/>
              <a:t>Clustering Coefficient &amp; Degree Distribution of connection graph.</a:t>
            </a:r>
          </a:p>
          <a:p>
            <a:pPr lvl="1"/>
            <a:r>
              <a:rPr lang="en-US" dirty="0"/>
              <a:t>Rate of interactions over time among users.</a:t>
            </a:r>
          </a:p>
          <a:p>
            <a:pPr lvl="1"/>
            <a:r>
              <a:rPr lang="en-US" dirty="0"/>
              <a:t>Number of wall post per year by all the users.</a:t>
            </a:r>
          </a:p>
          <a:p>
            <a:pPr lvl="1"/>
            <a:endParaRPr lang="en-US" dirty="0"/>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528576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Approach &amp; Techniques</a:t>
            </a:r>
          </a:p>
        </p:txBody>
      </p:sp>
      <p:sp>
        <p:nvSpPr>
          <p:cNvPr id="3" name="Content Placeholder 2"/>
          <p:cNvSpPr>
            <a:spLocks noGrp="1"/>
          </p:cNvSpPr>
          <p:nvPr>
            <p:ph idx="1"/>
          </p:nvPr>
        </p:nvSpPr>
        <p:spPr/>
        <p:txBody>
          <a:bodyPr/>
          <a:lstStyle/>
          <a:p>
            <a:r>
              <a:rPr lang="en-US" dirty="0"/>
              <a:t>Data Preprocessing Steps</a:t>
            </a:r>
          </a:p>
          <a:p>
            <a:pPr marL="914400" lvl="1" indent="-457200">
              <a:buFont typeface="+mj-lt"/>
              <a:buAutoNum type="arabicPeriod"/>
            </a:pPr>
            <a:r>
              <a:rPr lang="en-US" dirty="0"/>
              <a:t>As a requirement of doing exploratory analytics by year / month / date level, I standardized all the timestamp values in the given dataset into “</a:t>
            </a:r>
            <a:r>
              <a:rPr lang="en-US" dirty="0" err="1"/>
              <a:t>yyyy</a:t>
            </a:r>
            <a:r>
              <a:rPr lang="en-US" dirty="0"/>
              <a:t>-mm-</a:t>
            </a:r>
            <a:r>
              <a:rPr lang="en-US" dirty="0" err="1"/>
              <a:t>dd</a:t>
            </a:r>
            <a:r>
              <a:rPr lang="en-US" dirty="0"/>
              <a:t>” format. This was achieved by implementing a custom function and using it on entire dataset.</a:t>
            </a:r>
          </a:p>
          <a:p>
            <a:pPr marL="914400" lvl="1" indent="-457200">
              <a:buFont typeface="+mj-lt"/>
              <a:buAutoNum type="arabicPeriod"/>
            </a:pPr>
            <a:endParaRPr lang="en-US" dirty="0"/>
          </a:p>
          <a:p>
            <a:pPr marL="914400" lvl="1" indent="-457200">
              <a:buFont typeface="+mj-lt"/>
              <a:buAutoNum type="arabicPeriod"/>
            </a:pPr>
            <a:r>
              <a:rPr lang="en-US" dirty="0"/>
              <a:t>I used step #1 to populate two extra columns namely “year” and “month”, for each row in a given dataset.</a:t>
            </a:r>
          </a:p>
          <a:p>
            <a:pPr marL="914400" lvl="1" indent="-457200">
              <a:buFont typeface="+mj-lt"/>
              <a:buAutoNum type="arabicPeriod"/>
            </a:pPr>
            <a:endParaRPr lang="en-US" dirty="0"/>
          </a:p>
          <a:p>
            <a:pPr marL="914400" lvl="1" indent="-457200">
              <a:buFont typeface="+mj-lt"/>
              <a:buAutoNum type="arabicPeriod"/>
            </a:pPr>
            <a:r>
              <a:rPr lang="en-US" dirty="0"/>
              <a:t>Result of steps #1 and #2 was stored in the form of </a:t>
            </a:r>
            <a:r>
              <a:rPr lang="en-US" dirty="0" err="1"/>
              <a:t>DataFrame</a:t>
            </a:r>
            <a:r>
              <a:rPr lang="en-US" dirty="0"/>
              <a:t> and was used for all further analytics / insights exploration. </a:t>
            </a:r>
          </a:p>
          <a:p>
            <a:pPr lvl="1"/>
            <a:endParaRPr lang="en-US" dirty="0"/>
          </a:p>
          <a:p>
            <a:pPr lvl="1"/>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1516445"/>
      </p:ext>
    </p:extLst>
  </p:cSld>
  <p:clrMapOvr>
    <a:masterClrMapping/>
  </p:clrMapOvr>
  <mc:AlternateContent xmlns:mc="http://schemas.openxmlformats.org/markup-compatibility/2006">
    <mc:Choice xmlns:p14="http://schemas.microsoft.com/office/powerpoint/2010/main" Requires="p14">
      <p:transition spd="slow" p14:dur="2000" advTm="51557"/>
    </mc:Choice>
    <mc:Fallback>
      <p:transition spd="slow" advTm="515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3094</TotalTime>
  <Words>1542</Words>
  <Application>Microsoft Office PowerPoint</Application>
  <PresentationFormat>Widescreen</PresentationFormat>
  <Paragraphs>170</Paragraphs>
  <Slides>25</Slides>
  <Notes>0</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Facebook Data Exploratory Analysis </vt:lpstr>
      <vt:lpstr>Agenda</vt:lpstr>
      <vt:lpstr>Introduction / Motivation </vt:lpstr>
      <vt:lpstr>Introduction / Motivation </vt:lpstr>
      <vt:lpstr>Relevant Existing Work</vt:lpstr>
      <vt:lpstr>Hypothesis and Research Questions</vt:lpstr>
      <vt:lpstr>Data Source Details</vt:lpstr>
      <vt:lpstr>Implementation Approach &amp; Techniques</vt:lpstr>
      <vt:lpstr>Implementation Approach &amp; Techniques</vt:lpstr>
      <vt:lpstr>Implementation Approach / Methods</vt:lpstr>
      <vt:lpstr>Implementation Approach / Methods</vt:lpstr>
      <vt:lpstr>Implementation Approach / Methods</vt:lpstr>
      <vt:lpstr>Implementation Approach / Methods</vt:lpstr>
      <vt:lpstr>Implementation Approach / Methods</vt:lpstr>
      <vt:lpstr>Implementation Approach / Methods</vt:lpstr>
      <vt:lpstr>Implementation Approach / Methods</vt:lpstr>
      <vt:lpstr>Results &amp; Insights</vt:lpstr>
      <vt:lpstr>Most Active Users Per Month in 2008</vt:lpstr>
      <vt:lpstr>Most Popular Users Per Month in 2008</vt:lpstr>
      <vt:lpstr>Most Active &amp; Popular Users</vt:lpstr>
      <vt:lpstr>Number of wall posts per Month per Year</vt:lpstr>
      <vt:lpstr>Degree Distribution of a Connection Network ! follows power law distribution !</vt:lpstr>
      <vt:lpstr>Rate of Interactions since Connection</vt:lpstr>
      <vt:lpstr>Number of Wall Posts Per Year</vt:lpstr>
      <vt:lpstr>Conclusions &amp;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Facebook Data Exploratory Analysis </dc:title>
  <dc:creator>RAHUL JOSHI</dc:creator>
  <cp:lastModifiedBy>sneha godbole</cp:lastModifiedBy>
  <cp:revision>309</cp:revision>
  <dcterms:created xsi:type="dcterms:W3CDTF">2016-09-29T02:25:28Z</dcterms:created>
  <dcterms:modified xsi:type="dcterms:W3CDTF">2016-12-13T04:40:43Z</dcterms:modified>
</cp:coreProperties>
</file>

<file path=docProps/thumbnail.jpeg>
</file>